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4"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2" d="100"/>
          <a:sy n="102" d="100"/>
        </p:scale>
        <p:origin x="1162" y="6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2907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55121" y="3883030"/>
            <a:ext cx="239552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ABHIJITH KA</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t>
            </a:r>
            <a:r>
              <a:rPr lang="en-US" sz="1100" dirty="0">
                <a:solidFill>
                  <a:schemeClr val="tx1"/>
                </a:solidFill>
              </a:rPr>
              <a:t>622021243002</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Paavai</a:t>
            </a:r>
            <a:r>
              <a:rPr lang="en-US" sz="1100" dirty="0">
                <a:solidFill>
                  <a:schemeClr val="tx1"/>
                </a:solidFill>
              </a:rPr>
              <a:t>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7" name="Picture 6">
            <a:extLst>
              <a:ext uri="{FF2B5EF4-FFF2-40B4-BE49-F238E27FC236}">
                <a16:creationId xmlns:a16="http://schemas.microsoft.com/office/drawing/2014/main" id="{B5827D77-A43B-4294-1631-74BCEF728CFC}"/>
              </a:ext>
            </a:extLst>
          </p:cNvPr>
          <p:cNvPicPr>
            <a:picLocks noChangeAspect="1"/>
          </p:cNvPicPr>
          <p:nvPr/>
        </p:nvPicPr>
        <p:blipFill>
          <a:blip r:embed="rId2"/>
          <a:stretch>
            <a:fillRect/>
          </a:stretch>
        </p:blipFill>
        <p:spPr>
          <a:xfrm>
            <a:off x="0" y="1161738"/>
            <a:ext cx="9144000" cy="3981762"/>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15" name="Picture 14">
            <a:extLst>
              <a:ext uri="{FF2B5EF4-FFF2-40B4-BE49-F238E27FC236}">
                <a16:creationId xmlns:a16="http://schemas.microsoft.com/office/drawing/2014/main" id="{3C06890F-7640-4900-EA91-7B9FE98E3977}"/>
              </a:ext>
            </a:extLst>
          </p:cNvPr>
          <p:cNvPicPr>
            <a:picLocks noChangeAspect="1"/>
          </p:cNvPicPr>
          <p:nvPr/>
        </p:nvPicPr>
        <p:blipFill>
          <a:blip r:embed="rId2"/>
          <a:stretch>
            <a:fillRect/>
          </a:stretch>
        </p:blipFill>
        <p:spPr>
          <a:xfrm>
            <a:off x="0" y="1146748"/>
            <a:ext cx="9144000" cy="3996752"/>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486508" y="1559169"/>
            <a:ext cx="8118230" cy="2031325"/>
          </a:xfrm>
          <a:prstGeom prst="rect">
            <a:avLst/>
          </a:prstGeom>
          <a:noFill/>
        </p:spPr>
        <p:txBody>
          <a:bodyPr wrap="square" rtlCol="0">
            <a:spAutoFit/>
          </a:bodyPr>
          <a:lstStyle/>
          <a:p>
            <a:pPr marL="285750" indent="-285750">
              <a:buFont typeface="Wingdings" pitchFamily="2" charset="2"/>
              <a:buChar char="ü"/>
            </a:pPr>
            <a:r>
              <a:rPr lang="en-GB" dirty="0"/>
              <a:t>Advanced inventory control</a:t>
            </a:r>
          </a:p>
          <a:p>
            <a:pPr marL="285750" indent="-285750">
              <a:buFont typeface="Wingdings" pitchFamily="2" charset="2"/>
              <a:buChar char="ü"/>
            </a:pPr>
            <a:endParaRPr lang="en-GB" dirty="0"/>
          </a:p>
          <a:p>
            <a:pPr marL="285750" indent="-285750">
              <a:buFont typeface="Wingdings" pitchFamily="2" charset="2"/>
              <a:buChar char="ü"/>
            </a:pPr>
            <a:r>
              <a:rPr lang="en-GB" dirty="0"/>
              <a:t>Passenger information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Sales management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State of digital marketing tools</a:t>
            </a:r>
          </a:p>
          <a:p>
            <a:pPr marL="285750" indent="-285750">
              <a:buFont typeface="Wingdings" pitchFamily="2" charset="2"/>
              <a:buChar char="ü"/>
            </a:pPr>
            <a:endParaRPr lang="en-GB" dirty="0"/>
          </a:p>
          <a:p>
            <a:pPr marL="285750" indent="-285750">
              <a:buFont typeface="Wingdings" pitchFamily="2" charset="2"/>
              <a:buChar char="ü"/>
            </a:pPr>
            <a:r>
              <a:rPr lang="en-GB" dirty="0"/>
              <a:t>Comprehensive &amp; well-documented API’s for integration</a:t>
            </a:r>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244335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3" name="TextBox 2"/>
          <p:cNvSpPr txBox="1"/>
          <p:nvPr/>
        </p:nvSpPr>
        <p:spPr>
          <a:xfrm>
            <a:off x="589085" y="1192824"/>
            <a:ext cx="7860323" cy="3416320"/>
          </a:xfrm>
          <a:prstGeom prst="rect">
            <a:avLst/>
          </a:prstGeom>
          <a:noFill/>
        </p:spPr>
        <p:txBody>
          <a:bodyPr wrap="square" rtlCol="0">
            <a:spAutoFit/>
          </a:bodyPr>
          <a:lstStyle/>
          <a:p>
            <a:pPr lvl="6">
              <a:lnSpc>
                <a:spcPct val="150000"/>
              </a:lnSpc>
            </a:pPr>
            <a:r>
              <a:rPr lang="en-GB" sz="1600" dirty="0"/>
              <a:t>It can be observed that computer applications are very important in every field of </a:t>
            </a:r>
          </a:p>
          <a:p>
            <a:pPr lvl="6">
              <a:lnSpc>
                <a:spcPct val="150000"/>
              </a:lnSpc>
            </a:pPr>
            <a:r>
              <a:rPr lang="en-GB" sz="1600" dirty="0"/>
              <a:t>human </a:t>
            </a:r>
            <a:r>
              <a:rPr lang="en-GB" sz="1600" dirty="0" err="1"/>
              <a:t>endeavor</a:t>
            </a:r>
            <a:r>
              <a:rPr lang="en-GB" sz="1600" dirty="0"/>
              <a:t>. Here all the information about customer that made reservation </a:t>
            </a:r>
          </a:p>
          <a:p>
            <a:pPr lvl="6">
              <a:lnSpc>
                <a:spcPct val="150000"/>
              </a:lnSpc>
            </a:pPr>
            <a:r>
              <a:rPr lang="en-GB" sz="1600" dirty="0"/>
              <a:t>can be gotten just by clicking a button with this new system, some of the </a:t>
            </a:r>
          </a:p>
          <a:p>
            <a:pPr lvl="6">
              <a:lnSpc>
                <a:spcPct val="150000"/>
              </a:lnSpc>
            </a:pPr>
            <a:r>
              <a:rPr lang="en-GB" sz="1600" dirty="0"/>
              <a:t>difficulties encountered with the manual system are overcome. It will also reduce </a:t>
            </a:r>
          </a:p>
          <a:p>
            <a:pPr lvl="6">
              <a:lnSpc>
                <a:spcPct val="150000"/>
              </a:lnSpc>
            </a:pPr>
            <a:r>
              <a:rPr lang="en-GB" sz="1600" dirty="0"/>
              <a:t>the workload of the staff, reduce the time used for making reservation at the bus </a:t>
            </a:r>
          </a:p>
          <a:p>
            <a:pPr lvl="6">
              <a:lnSpc>
                <a:spcPct val="150000"/>
              </a:lnSpc>
            </a:pPr>
            <a:r>
              <a:rPr lang="en-GB" sz="1600" dirty="0"/>
              <a:t>terminal and also increase efficiency. The application also has the ability to update </a:t>
            </a:r>
          </a:p>
          <a:p>
            <a:pPr lvl="6">
              <a:lnSpc>
                <a:spcPct val="150000"/>
              </a:lnSpc>
            </a:pPr>
            <a:r>
              <a:rPr lang="en-GB" sz="1600" dirty="0"/>
              <a:t>records in various files automatically thereby relieving the company’s staff the </a:t>
            </a:r>
          </a:p>
          <a:p>
            <a:pPr lvl="6">
              <a:lnSpc>
                <a:spcPct val="150000"/>
              </a:lnSpc>
            </a:pPr>
            <a:r>
              <a:rPr lang="en-GB" sz="1600" dirty="0"/>
              <a:t>stress of working from file security of data.</a:t>
            </a:r>
          </a:p>
          <a:p>
            <a:pPr lvl="6">
              <a:lnSpc>
                <a:spcPct val="150000"/>
              </a:lnSpc>
            </a:pPr>
            <a:endParaRPr lang="en-GB" sz="1600" dirty="0"/>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5720" y="4713110"/>
            <a:ext cx="328741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2" name="TextBox 1"/>
          <p:cNvSpPr txBox="1"/>
          <p:nvPr/>
        </p:nvSpPr>
        <p:spPr>
          <a:xfrm>
            <a:off x="167960" y="1222132"/>
            <a:ext cx="8765025" cy="3108543"/>
          </a:xfrm>
          <a:prstGeom prst="rect">
            <a:avLst/>
          </a:prstGeom>
          <a:noFill/>
        </p:spPr>
        <p:txBody>
          <a:bodyPr wrap="square" rtlCol="0">
            <a:spAutoFit/>
          </a:bodyPr>
          <a:lstStyle/>
          <a:p>
            <a:r>
              <a:rPr lang="en-GB" dirty="0"/>
              <a:t>Online Bus Ticket Reservation System is a Web based application that works within a centralized network. This project presents a review on the software program "Online Bus Ticket Reservation System" as should be used in a bus transportation system, a facility which is used to reserve seats, cancellation of reservation and different types of route enquiries used on securing quick reservations. OBTRS is built for managing and computerizing the traditional database, ticket booking and tracking bus and travel made. It maintains all customer details, bus details, reservation details. In order to achieve the design, Imo Transport Company (ITC) was chosen as a case study because of its strategic importance to Imo State. Structured Systems Analysis and Design Methodology (SSADM) was adopted. In </a:t>
            </a:r>
            <a:r>
              <a:rPr lang="en-GB" dirty="0" err="1"/>
              <a:t>addition,Django</a:t>
            </a:r>
            <a:r>
              <a:rPr lang="en-GB" dirty="0"/>
              <a:t> language was used for the front-end of the software while the back end was designed using python The software achieved is capable of improving the customer hand and relationship management in ITC operations. It 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system.</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1" y="4713110"/>
            <a:ext cx="29503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49519" y="1312985"/>
            <a:ext cx="8044961" cy="1169551"/>
          </a:xfrm>
          <a:prstGeom prst="rect">
            <a:avLst/>
          </a:prstGeom>
          <a:noFill/>
        </p:spPr>
        <p:txBody>
          <a:bodyPr wrap="square" rtlCol="0">
            <a:spAutoFit/>
          </a:bodyPr>
          <a:lstStyle/>
          <a:p>
            <a:r>
              <a:rPr lang="en-GB" dirty="0"/>
              <a:t>Currently, the type of system being used at the counter is an internal system which </a:t>
            </a:r>
          </a:p>
          <a:p>
            <a:r>
              <a:rPr lang="en-GB" dirty="0"/>
              <a:t>is manually used in selling the bus tickets. The problems facing the company are </a:t>
            </a:r>
          </a:p>
          <a:p>
            <a:r>
              <a:rPr lang="en-GB" dirty="0"/>
              <a:t>that customers have to go to the counter to buy bus ticket or ask for bus schedule, </a:t>
            </a:r>
          </a:p>
          <a:p>
            <a:r>
              <a:rPr lang="en-GB" dirty="0"/>
              <a:t>customers will also have to queue up for a long time in order to secure a bus ticket </a:t>
            </a:r>
          </a:p>
          <a:p>
            <a:r>
              <a:rPr lang="en-GB" dirty="0"/>
              <a:t>and will also need to pay cash when they buy the bus ticket.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74522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77362" y="1312985"/>
            <a:ext cx="8088923" cy="1169551"/>
          </a:xfrm>
          <a:prstGeom prst="rect">
            <a:avLst/>
          </a:prstGeom>
          <a:noFill/>
        </p:spPr>
        <p:txBody>
          <a:bodyPr wrap="square" rtlCol="0">
            <a:spAutoFit/>
          </a:bodyPr>
          <a:lstStyle/>
          <a:p>
            <a:r>
              <a:rPr lang="en-GB" dirty="0"/>
              <a:t>The main purpose of this project is to automate the manual procedures of reserving a </a:t>
            </a:r>
          </a:p>
          <a:p>
            <a:r>
              <a:rPr lang="en-GB" dirty="0"/>
              <a:t>bus ticket for any journey made through reservation system. This </a:t>
            </a:r>
          </a:p>
          <a:p>
            <a:r>
              <a:rPr lang="en-GB" dirty="0"/>
              <a:t>system is said to be an automatic system and customers can select seats by </a:t>
            </a:r>
          </a:p>
          <a:p>
            <a:r>
              <a:rPr lang="en-GB" dirty="0"/>
              <a:t>themselves.</a:t>
            </a:r>
          </a:p>
          <a:p>
            <a:endParaRPr lang="en-GB"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42577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720969" y="1324708"/>
            <a:ext cx="7643446" cy="2862322"/>
          </a:xfrm>
          <a:prstGeom prst="rect">
            <a:avLst/>
          </a:prstGeom>
          <a:noFill/>
        </p:spPr>
        <p:txBody>
          <a:bodyPr wrap="square" rtlCol="0">
            <a:spAutoFit/>
          </a:bodyPr>
          <a:lstStyle/>
          <a:p>
            <a:r>
              <a:rPr lang="en-GB" sz="1200" dirty="0"/>
              <a:t>i) Providing a web-based bus ticket reservation function where a customer can </a:t>
            </a:r>
          </a:p>
          <a:p>
            <a:r>
              <a:rPr lang="en-GB" sz="1200" dirty="0"/>
              <a:t>buy bus ticket through the online system without a need to queue up at the </a:t>
            </a:r>
          </a:p>
          <a:p>
            <a:r>
              <a:rPr lang="en-GB" sz="1200" dirty="0"/>
              <a:t>counter to purchase a bus ticket.</a:t>
            </a:r>
          </a:p>
          <a:p>
            <a:r>
              <a:rPr lang="en-GB" sz="1200" dirty="0"/>
              <a:t> </a:t>
            </a:r>
          </a:p>
          <a:p>
            <a:r>
              <a:rPr lang="en-GB" sz="1200" dirty="0"/>
              <a:t>ii) Enabling customers to check the availability and types of busses online. </a:t>
            </a:r>
          </a:p>
          <a:p>
            <a:r>
              <a:rPr lang="en-GB" sz="1200" dirty="0"/>
              <a:t>Customer can check the time departure for every ITC bus through the </a:t>
            </a:r>
          </a:p>
          <a:p>
            <a:r>
              <a:rPr lang="en-GB" sz="1200" dirty="0"/>
              <a:t>system.</a:t>
            </a:r>
          </a:p>
          <a:p>
            <a:r>
              <a:rPr lang="en-GB" sz="1200" dirty="0"/>
              <a:t> </a:t>
            </a:r>
          </a:p>
          <a:p>
            <a:r>
              <a:rPr lang="en-GB" sz="1200" dirty="0"/>
              <a:t>iii) Easing bus ticket payment by obtaining a bank pin after payments is made to </a:t>
            </a:r>
          </a:p>
          <a:p>
            <a:r>
              <a:rPr lang="en-GB" sz="1200" dirty="0"/>
              <a:t>the various designated banks.</a:t>
            </a:r>
          </a:p>
          <a:p>
            <a:r>
              <a:rPr lang="en-GB" sz="1200" dirty="0"/>
              <a:t> </a:t>
            </a:r>
          </a:p>
          <a:p>
            <a:r>
              <a:rPr lang="en-GB" sz="1200" dirty="0"/>
              <a:t>iv) Ability of customers to cancel their reservation.</a:t>
            </a:r>
          </a:p>
          <a:p>
            <a:r>
              <a:rPr lang="en-GB" sz="1200" dirty="0"/>
              <a:t> </a:t>
            </a:r>
          </a:p>
          <a:p>
            <a:r>
              <a:rPr lang="en-GB" sz="1200" dirty="0"/>
              <a:t>v) Admin user privileges in updating and </a:t>
            </a:r>
            <a:r>
              <a:rPr lang="en-GB" sz="1200" dirty="0" err="1"/>
              <a:t>canceling</a:t>
            </a:r>
            <a:r>
              <a:rPr lang="en-GB" sz="1200" dirty="0"/>
              <a:t> payment, route and vehicle </a:t>
            </a:r>
          </a:p>
          <a:p>
            <a:r>
              <a:rPr lang="en-GB" sz="1200" dirty="0"/>
              <a:t>records.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249024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academia.edu</a:t>
            </a:r>
          </a:p>
        </p:txBody>
      </p:sp>
      <p:sp>
        <p:nvSpPr>
          <p:cNvPr id="3" name="TextBox 2"/>
          <p:cNvSpPr txBox="1"/>
          <p:nvPr/>
        </p:nvSpPr>
        <p:spPr>
          <a:xfrm>
            <a:off x="457199" y="1227992"/>
            <a:ext cx="7754816" cy="954107"/>
          </a:xfrm>
          <a:prstGeom prst="rect">
            <a:avLst/>
          </a:prstGeom>
          <a:noFill/>
        </p:spPr>
        <p:txBody>
          <a:bodyPr wrap="square" rtlCol="0">
            <a:spAutoFit/>
          </a:bodyPr>
          <a:lstStyle/>
          <a:p>
            <a:pPr marL="285750" indent="-285750">
              <a:buFont typeface="Arial" pitchFamily="34" charset="0"/>
              <a:buChar char="•"/>
            </a:pPr>
            <a:r>
              <a:rPr lang="en-GB" dirty="0"/>
              <a:t>HOME/LOGIN PAGE</a:t>
            </a:r>
          </a:p>
          <a:p>
            <a:pPr marL="285750" indent="-285750">
              <a:buFont typeface="Arial" pitchFamily="34" charset="0"/>
              <a:buChar char="•"/>
            </a:pPr>
            <a:r>
              <a:rPr lang="en-GB" dirty="0"/>
              <a:t>FIND BUS PAGE</a:t>
            </a:r>
          </a:p>
          <a:p>
            <a:pPr marL="285750" indent="-285750">
              <a:buFont typeface="Arial" pitchFamily="34" charset="0"/>
              <a:buChar char="•"/>
            </a:pPr>
            <a:r>
              <a:rPr lang="en-GB" dirty="0"/>
              <a:t>SEE BOOKINGS PAGE</a:t>
            </a:r>
          </a:p>
          <a:p>
            <a:pPr marL="285750" indent="-285750">
              <a:buFont typeface="Arial" pitchFamily="34" charset="0"/>
              <a:buChar char="•"/>
            </a:pPr>
            <a:r>
              <a:rPr lang="en-GB" dirty="0"/>
              <a:t>LOGOUT PAGE</a:t>
            </a:r>
          </a:p>
        </p:txBody>
      </p:sp>
      <p:sp>
        <p:nvSpPr>
          <p:cNvPr id="4" name="TextBox 3"/>
          <p:cNvSpPr txBox="1"/>
          <p:nvPr/>
        </p:nvSpPr>
        <p:spPr>
          <a:xfrm>
            <a:off x="272561" y="2986453"/>
            <a:ext cx="8056685" cy="1384995"/>
          </a:xfrm>
          <a:prstGeom prst="rect">
            <a:avLst/>
          </a:prstGeom>
          <a:noFill/>
        </p:spPr>
        <p:txBody>
          <a:bodyPr wrap="square" rtlCol="0">
            <a:spAutoFit/>
          </a:bodyPr>
          <a:lstStyle/>
          <a:p>
            <a:r>
              <a:rPr lang="en-GB" dirty="0"/>
              <a:t>It is clear that the existing systems of booking are limited to fixed bus company services and </a:t>
            </a:r>
            <a:r>
              <a:rPr lang="en-GB" dirty="0" err="1"/>
              <a:t>donot</a:t>
            </a:r>
            <a:r>
              <a:rPr lang="en-GB" dirty="0"/>
              <a:t> provide mobile bus company service feature. This is therefore a bit expensive to the </a:t>
            </a:r>
            <a:r>
              <a:rPr lang="en-GB" dirty="0" err="1"/>
              <a:t>clientsas</a:t>
            </a:r>
            <a:r>
              <a:rPr lang="en-GB" dirty="0"/>
              <a:t> compared to when the bus company itself visits the clients who sometimes might be a singing group of 20 members or a band. Therefore, proposed system provides a module to select the nature of the bus company, i.e. either mobile or fixed and this helps the clients make order for the bus company itself to visit them. This will reduce unnecessary costs and time consumption.</a:t>
            </a:r>
          </a:p>
        </p:txBody>
      </p:sp>
      <p:sp>
        <p:nvSpPr>
          <p:cNvPr id="6" name="TextBox 5"/>
          <p:cNvSpPr txBox="1"/>
          <p:nvPr/>
        </p:nvSpPr>
        <p:spPr>
          <a:xfrm>
            <a:off x="202223" y="2549769"/>
            <a:ext cx="2467708" cy="307777"/>
          </a:xfrm>
          <a:prstGeom prst="rect">
            <a:avLst/>
          </a:prstGeom>
          <a:noFill/>
        </p:spPr>
        <p:txBody>
          <a:bodyPr wrap="square" rtlCol="0">
            <a:spAutoFit/>
          </a:bodyPr>
          <a:lstStyle/>
          <a:p>
            <a:r>
              <a:rPr lang="en-IN" b="1" dirty="0">
                <a:solidFill>
                  <a:srgbClr val="213163"/>
                </a:solidFill>
              </a:rPr>
              <a:t>Results:</a:t>
            </a:r>
            <a:endParaRPr lang="en-GB"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8" name="Picture 7">
            <a:extLst>
              <a:ext uri="{FF2B5EF4-FFF2-40B4-BE49-F238E27FC236}">
                <a16:creationId xmlns:a16="http://schemas.microsoft.com/office/drawing/2014/main" id="{07767D2B-BFCA-AA3C-5429-CA2E20C0CE75}"/>
              </a:ext>
            </a:extLst>
          </p:cNvPr>
          <p:cNvPicPr>
            <a:picLocks noChangeAspect="1"/>
          </p:cNvPicPr>
          <p:nvPr/>
        </p:nvPicPr>
        <p:blipFill>
          <a:blip r:embed="rId3"/>
          <a:stretch>
            <a:fillRect/>
          </a:stretch>
        </p:blipFill>
        <p:spPr>
          <a:xfrm>
            <a:off x="0" y="1095055"/>
            <a:ext cx="9144000" cy="4078425"/>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139</TotalTime>
  <Words>850</Words>
  <Application>Microsoft Office PowerPoint</Application>
  <PresentationFormat>On-screen Show (16:9)</PresentationFormat>
  <Paragraphs>83</Paragraphs>
  <Slides>14</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vt:lpstr>
      <vt:lpstr>Homepage</vt:lpstr>
      <vt:lpstr>Service-Page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ABHIJITH KA</cp:lastModifiedBy>
  <cp:revision>18</cp:revision>
  <dcterms:modified xsi:type="dcterms:W3CDTF">2024-04-09T08:54:20Z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